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71" r:id="rId4"/>
    <p:sldId id="272" r:id="rId5"/>
    <p:sldId id="256" r:id="rId6"/>
    <p:sldId id="257" r:id="rId7"/>
    <p:sldId id="258" r:id="rId8"/>
    <p:sldId id="259" r:id="rId9"/>
    <p:sldId id="260" r:id="rId10"/>
    <p:sldId id="261" r:id="rId11"/>
    <p:sldId id="268" r:id="rId12"/>
    <p:sldId id="262" r:id="rId13"/>
    <p:sldId id="263" r:id="rId14"/>
    <p:sldId id="264" r:id="rId15"/>
    <p:sldId id="265" r:id="rId16"/>
    <p:sldId id="266" r:id="rId17"/>
    <p:sldId id="267"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ng.com/ck/a?!&amp;&amp;p=6b13b8554b0c12bc17d03ad99a3db0e9c8ab181f823138c31045a08343cbfca0JmltdHM9MTc0NTI4MDAwMA&amp;ptn=3&amp;ver=2&amp;hsh=4&amp;fclid=194b9fc5-3d25-6e6b-34fb-8a9f3c236f3c&amp;u=a1L2ltYWdlcy9zZWFyY2g_cT1JbWFnZSUyMG9mJTIwYSUyMHBvbGl0aWNhbCUyMGRlYmF0ZSUyMG9yJTIwZWxlY3Rpb24lMjBjYW1wYWlnbiUyQyUyMHN5bWJvbGl6aW5nJTIwdGhlJTIwY29tcGV0aXRpb24lMjBmb3IlMjBwb3dlci4mRk9STT1JUUZSQkEmaWQ9NTgxRUFGMEUwNkUzRjFGNTA4MzM2RkRBQ0U4NjUyQjUxQjg1NTdFNA&amp;ntb=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a:extLst>
              <a:ext uri="{FF2B5EF4-FFF2-40B4-BE49-F238E27FC236}">
                <a16:creationId xmlns:a16="http://schemas.microsoft.com/office/drawing/2014/main" id="{AE7DF319-30A3-EBD0-4B87-8D8BBF3F0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102" y="1417638"/>
            <a:ext cx="4729162" cy="4729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DA574C-2AAC-A685-A39C-A93CD2AA6BC7}"/>
              </a:ext>
            </a:extLst>
          </p:cNvPr>
          <p:cNvSpPr>
            <a:spLocks noGrp="1"/>
          </p:cNvSpPr>
          <p:nvPr>
            <p:ph type="title"/>
          </p:nvPr>
        </p:nvSpPr>
        <p:spPr>
          <a:xfrm>
            <a:off x="457200" y="274638"/>
            <a:ext cx="8229600" cy="831592"/>
          </a:xfrm>
        </p:spPr>
        <p:txBody>
          <a:bodyPr>
            <a:normAutofit/>
          </a:bodyPr>
          <a:lstStyle/>
          <a:p>
            <a:r>
              <a:rPr lang="en-GB" b="1" dirty="0"/>
              <a:t>Introduction to Power and Politics</a:t>
            </a:r>
            <a:endParaRPr lang="en-US" b="1" dirty="0"/>
          </a:p>
        </p:txBody>
      </p:sp>
      <p:sp>
        <p:nvSpPr>
          <p:cNvPr id="6" name="Rectangle 1">
            <a:extLst>
              <a:ext uri="{FF2B5EF4-FFF2-40B4-BE49-F238E27FC236}">
                <a16:creationId xmlns:a16="http://schemas.microsoft.com/office/drawing/2014/main" id="{A4343FC9-F5CE-EE28-A1CC-4FEEF869257B}"/>
              </a:ext>
            </a:extLst>
          </p:cNvPr>
          <p:cNvSpPr>
            <a:spLocks noGrp="1" noChangeArrowheads="1"/>
          </p:cNvSpPr>
          <p:nvPr>
            <p:ph idx="1"/>
          </p:nvPr>
        </p:nvSpPr>
        <p:spPr bwMode="auto">
          <a:xfrm>
            <a:off x="457200" y="1106230"/>
            <a:ext cx="4241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The relationship between power and politics is </a:t>
            </a:r>
            <a:r>
              <a:rPr kumimoji="0" lang="en-US" altLang="en-US" sz="2800" b="1" i="0" u="none" strike="noStrike" cap="none" normalizeH="0" baseline="0" dirty="0">
                <a:ln>
                  <a:noFill/>
                </a:ln>
                <a:solidFill>
                  <a:schemeClr val="tx1"/>
                </a:solidFill>
                <a:effectLst/>
                <a:latin typeface="Arial" panose="020B0604020202020204" pitchFamily="34" charset="0"/>
              </a:rPr>
              <a:t>deeply interdependent.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Politics is the process through which individuals or groups </a:t>
            </a:r>
            <a:r>
              <a:rPr kumimoji="0" lang="en-US" altLang="en-US" sz="2800" b="1" i="0" u="none" strike="noStrike" cap="none" normalizeH="0" baseline="0" dirty="0">
                <a:ln>
                  <a:noFill/>
                </a:ln>
                <a:solidFill>
                  <a:schemeClr val="tx1"/>
                </a:solidFill>
                <a:effectLst/>
                <a:latin typeface="Arial" panose="020B0604020202020204" pitchFamily="34" charset="0"/>
              </a:rPr>
              <a:t>aim to gain power.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Power is the ability to influence or control others' behavior and decisions.</a:t>
            </a:r>
          </a:p>
        </p:txBody>
      </p:sp>
    </p:spTree>
    <p:extLst>
      <p:ext uri="{BB962C8B-B14F-4D97-AF65-F5344CB8AC3E}">
        <p14:creationId xmlns:p14="http://schemas.microsoft.com/office/powerpoint/2010/main" val="57796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8947" cy="1143000"/>
          </a:xfrm>
        </p:spPr>
        <p:txBody>
          <a:bodyPr/>
          <a:lstStyle/>
          <a:p>
            <a:r>
              <a:rPr b="1" dirty="0"/>
              <a:t>Napoleon’s European Empire</a:t>
            </a:r>
          </a:p>
        </p:txBody>
      </p:sp>
      <p:sp>
        <p:nvSpPr>
          <p:cNvPr id="3" name="Content Placeholder 2"/>
          <p:cNvSpPr>
            <a:spLocks noGrp="1"/>
          </p:cNvSpPr>
          <p:nvPr>
            <p:ph idx="1"/>
          </p:nvPr>
        </p:nvSpPr>
        <p:spPr/>
        <p:txBody>
          <a:bodyPr/>
          <a:lstStyle/>
          <a:p>
            <a:r>
              <a:rPr dirty="0"/>
              <a:t>Conquered </a:t>
            </a:r>
            <a:r>
              <a:rPr b="1" dirty="0"/>
              <a:t>Austria (1805) and Prussia (1806)</a:t>
            </a:r>
          </a:p>
          <a:p>
            <a:r>
              <a:rPr dirty="0"/>
              <a:t>• </a:t>
            </a:r>
            <a:r>
              <a:rPr b="1" dirty="0"/>
              <a:t>Allied with Russia</a:t>
            </a:r>
          </a:p>
          <a:p>
            <a:r>
              <a:rPr dirty="0"/>
              <a:t>• Installed </a:t>
            </a:r>
            <a:r>
              <a:rPr u="sng" dirty="0"/>
              <a:t>his brothers as kings of Spain and Holland</a:t>
            </a:r>
          </a:p>
          <a:p>
            <a:r>
              <a:rPr dirty="0"/>
              <a:t>• Ruled Italy, Switzerland, and Germany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europe with blue and grey colors&#10;&#10;AI-generated content may be incorrect.">
            <a:extLst>
              <a:ext uri="{FF2B5EF4-FFF2-40B4-BE49-F238E27FC236}">
                <a16:creationId xmlns:a16="http://schemas.microsoft.com/office/drawing/2014/main" id="{A4F4E679-6FD2-EB82-F777-7E90F9763732}"/>
              </a:ext>
            </a:extLst>
          </p:cNvPr>
          <p:cNvPicPr>
            <a:picLocks noChangeAspect="1"/>
          </p:cNvPicPr>
          <p:nvPr/>
        </p:nvPicPr>
        <p:blipFill>
          <a:blip r:embed="rId2"/>
          <a:srcRect t="14526" b="14450"/>
          <a:stretch/>
        </p:blipFill>
        <p:spPr>
          <a:xfrm>
            <a:off x="462274" y="1287379"/>
            <a:ext cx="8224526" cy="5137484"/>
          </a:xfrm>
          <a:prstGeom prst="rect">
            <a:avLst/>
          </a:prstGeom>
        </p:spPr>
      </p:pic>
      <p:sp>
        <p:nvSpPr>
          <p:cNvPr id="2" name="Title 1">
            <a:extLst>
              <a:ext uri="{FF2B5EF4-FFF2-40B4-BE49-F238E27FC236}">
                <a16:creationId xmlns:a16="http://schemas.microsoft.com/office/drawing/2014/main" id="{5FEA97E3-09BE-FC26-4DF1-6A9FCF157176}"/>
              </a:ext>
            </a:extLst>
          </p:cNvPr>
          <p:cNvSpPr>
            <a:spLocks noGrp="1"/>
          </p:cNvSpPr>
          <p:nvPr>
            <p:ph type="title"/>
          </p:nvPr>
        </p:nvSpPr>
        <p:spPr/>
        <p:txBody>
          <a:bodyPr>
            <a:normAutofit/>
          </a:bodyPr>
          <a:lstStyle/>
          <a:p>
            <a:r>
              <a:rPr lang="en-US" sz="4800" b="1" dirty="0"/>
              <a:t>Map Of NAPOLEON’S EMPIRE</a:t>
            </a:r>
          </a:p>
        </p:txBody>
      </p:sp>
    </p:spTree>
    <p:extLst>
      <p:ext uri="{BB962C8B-B14F-4D97-AF65-F5344CB8AC3E}">
        <p14:creationId xmlns:p14="http://schemas.microsoft.com/office/powerpoint/2010/main" val="137644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6" y="0"/>
            <a:ext cx="8229600" cy="1143000"/>
          </a:xfrm>
        </p:spPr>
        <p:txBody>
          <a:bodyPr/>
          <a:lstStyle/>
          <a:p>
            <a:r>
              <a:rPr b="1" dirty="0"/>
              <a:t>Domestic Reforms</a:t>
            </a:r>
          </a:p>
        </p:txBody>
      </p:sp>
      <p:sp>
        <p:nvSpPr>
          <p:cNvPr id="3" name="Content Placeholder 2"/>
          <p:cNvSpPr>
            <a:spLocks noGrp="1"/>
          </p:cNvSpPr>
          <p:nvPr>
            <p:ph idx="1"/>
          </p:nvPr>
        </p:nvSpPr>
        <p:spPr>
          <a:xfrm>
            <a:off x="389466" y="918105"/>
            <a:ext cx="8475134" cy="5540447"/>
          </a:xfrm>
        </p:spPr>
        <p:txBody>
          <a:bodyPr>
            <a:normAutofit/>
          </a:bodyPr>
          <a:lstStyle/>
          <a:p>
            <a:pPr marL="0" indent="0">
              <a:buNone/>
            </a:pPr>
            <a:r>
              <a:rPr lang="en-GB" dirty="0"/>
              <a:t>Napoleon restored law and order in post-revolutionary France, </a:t>
            </a:r>
            <a:r>
              <a:rPr lang="en-GB" b="1" dirty="0"/>
              <a:t>bringing stability to a nation that had been shaken by years of turmoil</a:t>
            </a:r>
            <a:r>
              <a:rPr lang="en-GB" dirty="0"/>
              <a:t>. He improved the country’s </a:t>
            </a:r>
            <a:r>
              <a:rPr lang="en-GB" b="1" dirty="0"/>
              <a:t>roads and infrastructure</a:t>
            </a:r>
            <a:r>
              <a:rPr lang="en-GB" dirty="0"/>
              <a:t>, and transformed Paris with </a:t>
            </a:r>
            <a:r>
              <a:rPr lang="en-GB" b="1" dirty="0"/>
              <a:t>grand architectural projects</a:t>
            </a:r>
            <a:r>
              <a:rPr lang="en-GB" dirty="0"/>
              <a:t>. One of his most significant contributions was the introduction of the </a:t>
            </a:r>
            <a:r>
              <a:rPr lang="en-GB" b="1" dirty="0"/>
              <a:t>Napoleonic Code</a:t>
            </a:r>
            <a:r>
              <a:rPr lang="en-GB" dirty="0"/>
              <a:t>, which consisted of over 2,000 articles of law. This legal framework continues to influence the laws of Europe, as well as those in the United States and Canada, to this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The Downfall</a:t>
            </a:r>
          </a:p>
        </p:txBody>
      </p:sp>
      <p:sp>
        <p:nvSpPr>
          <p:cNvPr id="3" name="Content Placeholder 2"/>
          <p:cNvSpPr>
            <a:spLocks noGrp="1"/>
          </p:cNvSpPr>
          <p:nvPr>
            <p:ph idx="1"/>
          </p:nvPr>
        </p:nvSpPr>
        <p:spPr>
          <a:xfrm>
            <a:off x="375331" y="2020242"/>
            <a:ext cx="4644189" cy="3431005"/>
          </a:xfrm>
        </p:spPr>
        <p:txBody>
          <a:bodyPr>
            <a:normAutofit fontScale="92500" lnSpcReduction="10000"/>
          </a:bodyPr>
          <a:lstStyle/>
          <a:p>
            <a:r>
              <a:rPr b="1" dirty="0"/>
              <a:t>Lost the Battle of Trafalgar to Britain (1805)</a:t>
            </a:r>
          </a:p>
          <a:p>
            <a:r>
              <a:rPr dirty="0"/>
              <a:t>• </a:t>
            </a:r>
            <a:r>
              <a:rPr b="1" dirty="0"/>
              <a:t>Invaded Russia in 1812 </a:t>
            </a:r>
            <a:r>
              <a:rPr dirty="0"/>
              <a:t>– disastrous retreat, lost </a:t>
            </a:r>
            <a:r>
              <a:rPr b="1" dirty="0"/>
              <a:t>500,000 men</a:t>
            </a:r>
          </a:p>
          <a:p>
            <a:r>
              <a:rPr dirty="0"/>
              <a:t>• </a:t>
            </a:r>
            <a:r>
              <a:rPr b="1" dirty="0"/>
              <a:t>Sent to Elba in 1814 after defeat</a:t>
            </a:r>
          </a:p>
        </p:txBody>
      </p:sp>
      <p:pic>
        <p:nvPicPr>
          <p:cNvPr id="5" name="Picture 4" descr="A painting of a military battle&#10;&#10;AI-generated content may be incorrect.">
            <a:extLst>
              <a:ext uri="{FF2B5EF4-FFF2-40B4-BE49-F238E27FC236}">
                <a16:creationId xmlns:a16="http://schemas.microsoft.com/office/drawing/2014/main" id="{67B71E7D-5F22-4707-8830-81CEFCB2278F}"/>
              </a:ext>
            </a:extLst>
          </p:cNvPr>
          <p:cNvPicPr>
            <a:picLocks noChangeAspect="1"/>
          </p:cNvPicPr>
          <p:nvPr/>
        </p:nvPicPr>
        <p:blipFill>
          <a:blip r:embed="rId2"/>
          <a:stretch>
            <a:fillRect/>
          </a:stretch>
        </p:blipFill>
        <p:spPr>
          <a:xfrm>
            <a:off x="5019520" y="2020242"/>
            <a:ext cx="3754367" cy="32044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699" cy="1143000"/>
          </a:xfrm>
        </p:spPr>
        <p:txBody>
          <a:bodyPr/>
          <a:lstStyle/>
          <a:p>
            <a:r>
              <a:rPr b="1" dirty="0"/>
              <a:t>The Hundred Days</a:t>
            </a:r>
          </a:p>
        </p:txBody>
      </p:sp>
      <p:sp>
        <p:nvSpPr>
          <p:cNvPr id="3" name="Content Placeholder 2"/>
          <p:cNvSpPr>
            <a:spLocks noGrp="1"/>
          </p:cNvSpPr>
          <p:nvPr>
            <p:ph idx="1"/>
          </p:nvPr>
        </p:nvSpPr>
        <p:spPr>
          <a:xfrm>
            <a:off x="250371" y="1270122"/>
            <a:ext cx="4851018" cy="5313239"/>
          </a:xfrm>
        </p:spPr>
        <p:txBody>
          <a:bodyPr>
            <a:normAutofit fontScale="85000" lnSpcReduction="10000"/>
          </a:bodyPr>
          <a:lstStyle/>
          <a:p>
            <a:pPr marL="0" indent="0">
              <a:buNone/>
            </a:pPr>
            <a:r>
              <a:rPr lang="en-GB" dirty="0"/>
              <a:t>After escaping from </a:t>
            </a:r>
            <a:r>
              <a:rPr lang="en-GB" b="1" dirty="0"/>
              <a:t>Elba, </a:t>
            </a:r>
            <a:r>
              <a:rPr lang="en-GB" dirty="0"/>
              <a:t>Napoleon returned to </a:t>
            </a:r>
            <a:r>
              <a:rPr lang="en-GB" b="1" dirty="0"/>
              <a:t>France</a:t>
            </a:r>
            <a:r>
              <a:rPr lang="en-GB" dirty="0"/>
              <a:t> and reclaimed power, ruling for a period known as the "</a:t>
            </a:r>
            <a:r>
              <a:rPr lang="en-GB" b="1" dirty="0"/>
              <a:t>Hundred Days." </a:t>
            </a:r>
            <a:r>
              <a:rPr lang="en-GB" dirty="0"/>
              <a:t>His reign ended with his </a:t>
            </a:r>
            <a:r>
              <a:rPr lang="en-GB" b="1" dirty="0"/>
              <a:t>final defeat </a:t>
            </a:r>
            <a:r>
              <a:rPr lang="en-GB" dirty="0"/>
              <a:t>at the Battle of Waterloo in </a:t>
            </a:r>
            <a:r>
              <a:rPr lang="en-GB" b="1" dirty="0"/>
              <a:t>1815</a:t>
            </a:r>
            <a:r>
              <a:rPr lang="en-GB" dirty="0"/>
              <a:t>, where he was defeated by the British forces led by the </a:t>
            </a:r>
            <a:r>
              <a:rPr lang="en-GB" b="1" dirty="0"/>
              <a:t>Duke of Wellington</a:t>
            </a:r>
            <a:r>
              <a:rPr lang="en-GB" dirty="0"/>
              <a:t>. Following this loss, Napoleon was exiled to the remote island of </a:t>
            </a:r>
            <a:r>
              <a:rPr lang="en-GB" b="1" dirty="0"/>
              <a:t>St. Helena,</a:t>
            </a:r>
            <a:r>
              <a:rPr lang="en-GB" dirty="0"/>
              <a:t> where he spent the remaining years of his life. He died there at the age of </a:t>
            </a:r>
            <a:r>
              <a:rPr lang="en-GB" b="1" dirty="0"/>
              <a:t>52</a:t>
            </a:r>
            <a:r>
              <a:rPr lang="en-GB" dirty="0"/>
              <a:t>.</a:t>
            </a:r>
          </a:p>
        </p:txBody>
      </p:sp>
      <p:pic>
        <p:nvPicPr>
          <p:cNvPr id="7" name="Picture 6" descr="A group of people standing on a hill looking at a beach&#10;&#10;AI-generated content may be incorrect.">
            <a:extLst>
              <a:ext uri="{FF2B5EF4-FFF2-40B4-BE49-F238E27FC236}">
                <a16:creationId xmlns:a16="http://schemas.microsoft.com/office/drawing/2014/main" id="{E087A23D-D406-AB16-E385-55E96A81D644}"/>
              </a:ext>
            </a:extLst>
          </p:cNvPr>
          <p:cNvPicPr>
            <a:picLocks noChangeAspect="1"/>
          </p:cNvPicPr>
          <p:nvPr/>
        </p:nvPicPr>
        <p:blipFill>
          <a:blip r:embed="rId2"/>
          <a:srcRect l="3364" t="4676" r="4568" b="13251"/>
          <a:stretch/>
        </p:blipFill>
        <p:spPr>
          <a:xfrm>
            <a:off x="4970759" y="2035628"/>
            <a:ext cx="3922870" cy="26914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Legacy</a:t>
            </a:r>
          </a:p>
        </p:txBody>
      </p:sp>
      <p:sp>
        <p:nvSpPr>
          <p:cNvPr id="3" name="Content Placeholder 2"/>
          <p:cNvSpPr>
            <a:spLocks noGrp="1"/>
          </p:cNvSpPr>
          <p:nvPr>
            <p:ph idx="1"/>
          </p:nvPr>
        </p:nvSpPr>
        <p:spPr/>
        <p:txBody>
          <a:bodyPr/>
          <a:lstStyle/>
          <a:p>
            <a:r>
              <a:rPr b="1" dirty="0"/>
              <a:t>Remembered as a military genius and political reformer</a:t>
            </a:r>
          </a:p>
          <a:p>
            <a:r>
              <a:rPr dirty="0"/>
              <a:t>• Had a dream of unifying Europe under one ruler</a:t>
            </a:r>
          </a:p>
          <a:p>
            <a:r>
              <a:rPr dirty="0"/>
              <a:t>• Introduced lasting reforms in law, administration, and education</a:t>
            </a:r>
          </a:p>
          <a:p>
            <a:r>
              <a:rPr dirty="0"/>
              <a:t>• Legacy is debated – hero or power-hungry tyrant?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971"/>
            <a:ext cx="6412832" cy="1143000"/>
          </a:xfrm>
        </p:spPr>
        <p:txBody>
          <a:bodyPr/>
          <a:lstStyle/>
          <a:p>
            <a:r>
              <a:rPr b="1" dirty="0"/>
              <a:t>Fun Fact – The Iconic Pose</a:t>
            </a:r>
          </a:p>
        </p:txBody>
      </p:sp>
      <p:sp>
        <p:nvSpPr>
          <p:cNvPr id="3" name="Content Placeholder 2"/>
          <p:cNvSpPr>
            <a:spLocks noGrp="1"/>
          </p:cNvSpPr>
          <p:nvPr>
            <p:ph idx="1"/>
          </p:nvPr>
        </p:nvSpPr>
        <p:spPr>
          <a:xfrm>
            <a:off x="457200" y="1600200"/>
            <a:ext cx="4656221" cy="4525963"/>
          </a:xfrm>
        </p:spPr>
        <p:txBody>
          <a:bodyPr/>
          <a:lstStyle/>
          <a:p>
            <a:r>
              <a:rPr dirty="0"/>
              <a:t>Napoleon’s portraits often show his hand inside his coat</a:t>
            </a:r>
          </a:p>
          <a:p>
            <a:r>
              <a:rPr dirty="0"/>
              <a:t>• </a:t>
            </a:r>
            <a:r>
              <a:rPr b="1" dirty="0"/>
              <a:t>A sign of dignity</a:t>
            </a:r>
            <a:r>
              <a:rPr dirty="0"/>
              <a:t>, not a hidden disability</a:t>
            </a:r>
          </a:p>
          <a:p>
            <a:r>
              <a:rPr dirty="0"/>
              <a:t>• Easier for painters – </a:t>
            </a:r>
            <a:r>
              <a:rPr b="1" dirty="0"/>
              <a:t>one less hand to draw!</a:t>
            </a:r>
          </a:p>
        </p:txBody>
      </p:sp>
      <p:pic>
        <p:nvPicPr>
          <p:cNvPr id="5" name="Picture 4" descr="A person in a uniform&#10;&#10;AI-generated content may be incorrect.">
            <a:extLst>
              <a:ext uri="{FF2B5EF4-FFF2-40B4-BE49-F238E27FC236}">
                <a16:creationId xmlns:a16="http://schemas.microsoft.com/office/drawing/2014/main" id="{8C9041F1-0EF5-466F-0D7D-E2EBD3EA718E}"/>
              </a:ext>
            </a:extLst>
          </p:cNvPr>
          <p:cNvPicPr>
            <a:picLocks noChangeAspect="1"/>
          </p:cNvPicPr>
          <p:nvPr/>
        </p:nvPicPr>
        <p:blipFill>
          <a:blip r:embed="rId2"/>
          <a:stretch>
            <a:fillRect/>
          </a:stretch>
        </p:blipFill>
        <p:spPr>
          <a:xfrm>
            <a:off x="5113421" y="816060"/>
            <a:ext cx="3416968" cy="56995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Conclusion</a:t>
            </a:r>
          </a:p>
        </p:txBody>
      </p:sp>
      <p:sp>
        <p:nvSpPr>
          <p:cNvPr id="3" name="Content Placeholder 2"/>
          <p:cNvSpPr>
            <a:spLocks noGrp="1"/>
          </p:cNvSpPr>
          <p:nvPr>
            <p:ph idx="1"/>
          </p:nvPr>
        </p:nvSpPr>
        <p:spPr/>
        <p:txBody>
          <a:bodyPr/>
          <a:lstStyle/>
          <a:p>
            <a:r>
              <a:rPr b="1" dirty="0"/>
              <a:t>Napoleon shaped modern Europe through war and law</a:t>
            </a:r>
          </a:p>
          <a:p>
            <a:r>
              <a:rPr dirty="0"/>
              <a:t>• His Napoleonic Code still echoes in today’s laws</a:t>
            </a:r>
          </a:p>
          <a:p>
            <a:r>
              <a:rPr dirty="0"/>
              <a:t>• A complex figure: visionary leader or ambitious conqueror?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7EF1-1601-05E9-8285-F54D55DF49A9}"/>
              </a:ext>
            </a:extLst>
          </p:cNvPr>
          <p:cNvSpPr>
            <a:spLocks noGrp="1"/>
          </p:cNvSpPr>
          <p:nvPr>
            <p:ph type="title"/>
          </p:nvPr>
        </p:nvSpPr>
        <p:spPr/>
        <p:txBody>
          <a:bodyPr>
            <a:normAutofit fontScale="90000"/>
          </a:bodyPr>
          <a:lstStyle/>
          <a:p>
            <a:r>
              <a:rPr lang="en-GB" b="1" dirty="0"/>
              <a:t>Conclusion: Power and Politics as a Unified Process</a:t>
            </a:r>
            <a:endParaRPr lang="en-US" b="1" dirty="0"/>
          </a:p>
        </p:txBody>
      </p:sp>
      <p:sp>
        <p:nvSpPr>
          <p:cNvPr id="6" name="Rectangle 4">
            <a:extLst>
              <a:ext uri="{FF2B5EF4-FFF2-40B4-BE49-F238E27FC236}">
                <a16:creationId xmlns:a16="http://schemas.microsoft.com/office/drawing/2014/main" id="{376FE50F-1916-DF79-51E9-791584FBBD89}"/>
              </a:ext>
            </a:extLst>
          </p:cNvPr>
          <p:cNvSpPr>
            <a:spLocks noGrp="1" noChangeArrowheads="1"/>
          </p:cNvSpPr>
          <p:nvPr>
            <p:ph idx="1"/>
          </p:nvPr>
        </p:nvSpPr>
        <p:spPr bwMode="auto">
          <a:xfrm>
            <a:off x="457200" y="1847220"/>
            <a:ext cx="4114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Power is the tool</a:t>
            </a:r>
            <a:r>
              <a:rPr kumimoji="0" lang="en-US" altLang="en-US" sz="2400" b="0" i="0" u="none" strike="noStrike" cap="none" normalizeH="0" baseline="0" dirty="0">
                <a:ln>
                  <a:noFill/>
                </a:ln>
                <a:solidFill>
                  <a:schemeClr val="tx1"/>
                </a:solidFill>
                <a:effectLst/>
                <a:latin typeface="Arial" panose="020B0604020202020204" pitchFamily="34" charset="0"/>
              </a:rPr>
              <a:t>, and </a:t>
            </a:r>
            <a:r>
              <a:rPr kumimoji="0" lang="en-US" altLang="en-US" sz="2400" b="1" i="1" u="none" strike="noStrike" cap="none" normalizeH="0" baseline="0" dirty="0">
                <a:ln>
                  <a:noFill/>
                </a:ln>
                <a:solidFill>
                  <a:schemeClr val="tx1"/>
                </a:solidFill>
                <a:effectLst/>
                <a:latin typeface="Arial" panose="020B0604020202020204" pitchFamily="34" charset="0"/>
              </a:rPr>
              <a:t>politics is the process that decides </a:t>
            </a:r>
            <a:r>
              <a:rPr kumimoji="0" lang="en-US" altLang="en-US" sz="2400" b="1" i="0" u="none" strike="noStrike" cap="none" normalizeH="0" baseline="0" dirty="0">
                <a:ln>
                  <a:noFill/>
                </a:ln>
                <a:solidFill>
                  <a:schemeClr val="tx1"/>
                </a:solidFill>
                <a:effectLst/>
                <a:latin typeface="Arial" panose="020B0604020202020204" pitchFamily="34" charset="0"/>
              </a:rPr>
              <a:t>how and by whom that tool is used</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The combination of power and politics </a:t>
            </a:r>
            <a:r>
              <a:rPr kumimoji="0" lang="en-US" altLang="en-US" sz="2400" b="0" i="0" u="none" strike="noStrike" cap="none" normalizeH="0" baseline="0" dirty="0">
                <a:ln>
                  <a:noFill/>
                </a:ln>
                <a:solidFill>
                  <a:schemeClr val="tx1"/>
                </a:solidFill>
                <a:effectLst/>
                <a:latin typeface="Arial" panose="020B0604020202020204" pitchFamily="34" charset="0"/>
              </a:rPr>
              <a:t>shapes the way societies are governed and </a:t>
            </a:r>
            <a:r>
              <a:rPr kumimoji="0" lang="en-US" altLang="en-US" sz="2400" b="1" i="0" u="none" strike="noStrike" cap="none" normalizeH="0" baseline="0" dirty="0">
                <a:ln>
                  <a:noFill/>
                </a:ln>
                <a:solidFill>
                  <a:schemeClr val="tx1"/>
                </a:solidFill>
                <a:effectLst/>
                <a:latin typeface="Arial" panose="020B0604020202020204" pitchFamily="34" charset="0"/>
              </a:rPr>
              <a:t>how decisions are made</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Both are essential to creating an organized and functional political system</a:t>
            </a:r>
            <a:r>
              <a:rPr kumimoji="0" lang="en-US" altLang="en-US" sz="2400" b="0" i="0" u="none" strike="noStrike" cap="none" normalizeH="0" baseline="0" dirty="0">
                <a:ln>
                  <a:noFill/>
                </a:ln>
                <a:solidFill>
                  <a:schemeClr val="tx1"/>
                </a:solidFill>
                <a:effectLst/>
                <a:latin typeface="Arial" panose="020B0604020202020204" pitchFamily="34" charset="0"/>
              </a:rPr>
              <a:t>.</a:t>
            </a:r>
          </a:p>
        </p:txBody>
      </p:sp>
      <p:pic>
        <p:nvPicPr>
          <p:cNvPr id="7174" name="Picture 6">
            <a:extLst>
              <a:ext uri="{FF2B5EF4-FFF2-40B4-BE49-F238E27FC236}">
                <a16:creationId xmlns:a16="http://schemas.microsoft.com/office/drawing/2014/main" id="{B3F8FF87-BD51-D062-88E6-04D699814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69"/>
          <a:stretch/>
        </p:blipFill>
        <p:spPr bwMode="auto">
          <a:xfrm>
            <a:off x="4572000" y="1847220"/>
            <a:ext cx="4024584" cy="404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5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CD057-5523-81F2-3B26-A536068A2F6F}"/>
              </a:ext>
            </a:extLst>
          </p:cNvPr>
          <p:cNvSpPr txBox="1"/>
          <p:nvPr/>
        </p:nvSpPr>
        <p:spPr>
          <a:xfrm>
            <a:off x="2786669" y="234950"/>
            <a:ext cx="3570661" cy="461665"/>
          </a:xfrm>
          <a:prstGeom prst="rect">
            <a:avLst/>
          </a:prstGeom>
          <a:noFill/>
        </p:spPr>
        <p:txBody>
          <a:bodyPr wrap="square" rtlCol="0">
            <a:spAutoFit/>
          </a:bodyPr>
          <a:lstStyle/>
          <a:p>
            <a:pPr algn="ctr"/>
            <a:r>
              <a:rPr lang="en-US" sz="2400" b="1" dirty="0"/>
              <a:t>Question Answer Session</a:t>
            </a:r>
          </a:p>
        </p:txBody>
      </p:sp>
      <p:sp>
        <p:nvSpPr>
          <p:cNvPr id="3" name="TextBox 2">
            <a:extLst>
              <a:ext uri="{FF2B5EF4-FFF2-40B4-BE49-F238E27FC236}">
                <a16:creationId xmlns:a16="http://schemas.microsoft.com/office/drawing/2014/main" id="{1C0ACFB7-474A-7797-0F86-1AC45BF75B46}"/>
              </a:ext>
            </a:extLst>
          </p:cNvPr>
          <p:cNvSpPr txBox="1"/>
          <p:nvPr/>
        </p:nvSpPr>
        <p:spPr>
          <a:xfrm>
            <a:off x="259882" y="1001027"/>
            <a:ext cx="8653112" cy="4216539"/>
          </a:xfrm>
          <a:prstGeom prst="rect">
            <a:avLst/>
          </a:prstGeom>
          <a:noFill/>
        </p:spPr>
        <p:txBody>
          <a:bodyPr wrap="square" rtlCol="0">
            <a:spAutoFit/>
          </a:bodyPr>
          <a:lstStyle/>
          <a:p>
            <a:r>
              <a:rPr lang="en-GB" sz="2400" b="1" dirty="0"/>
              <a:t>A) What was the main cause of his destruction? </a:t>
            </a:r>
          </a:p>
          <a:p>
            <a:r>
              <a:rPr lang="en-GB" sz="2000" b="1" dirty="0"/>
              <a:t>Ans: </a:t>
            </a:r>
            <a:r>
              <a:rPr lang="en-GB" sz="2000" dirty="0"/>
              <a:t>Napoleon’s main downfall was his </a:t>
            </a:r>
            <a:r>
              <a:rPr lang="en-GB" sz="2000" b="1" dirty="0"/>
              <a:t>overambition</a:t>
            </a:r>
            <a:r>
              <a:rPr lang="en-GB" sz="2000" dirty="0"/>
              <a:t>. His invasion of Russia in </a:t>
            </a:r>
            <a:r>
              <a:rPr lang="en-GB" sz="2000" b="1" dirty="0"/>
              <a:t>1812</a:t>
            </a:r>
            <a:r>
              <a:rPr lang="en-GB" sz="2000" dirty="0"/>
              <a:t> ended in disaster, </a:t>
            </a:r>
            <a:r>
              <a:rPr lang="en-GB" sz="2000" b="1" dirty="0"/>
              <a:t>with massive loss of troops</a:t>
            </a:r>
            <a:r>
              <a:rPr lang="en-GB" sz="2000" dirty="0"/>
              <a:t>. </a:t>
            </a:r>
            <a:r>
              <a:rPr lang="en-GB" sz="2000" b="1" dirty="0"/>
              <a:t>He made too many enemies at once</a:t>
            </a:r>
            <a:r>
              <a:rPr lang="en-GB" sz="2000" dirty="0"/>
              <a:t>, uniting powerful nations against him. His Continental System hurt his own economy more than Britain’s. He also </a:t>
            </a:r>
            <a:r>
              <a:rPr lang="en-GB" sz="2000" b="1" dirty="0"/>
              <a:t>underestimated rising nationalism </a:t>
            </a:r>
            <a:r>
              <a:rPr lang="en-GB" sz="2000" dirty="0"/>
              <a:t>in conquered lands, leading to rebellions.</a:t>
            </a:r>
          </a:p>
          <a:p>
            <a:endParaRPr lang="en-GB" sz="2000" dirty="0"/>
          </a:p>
          <a:p>
            <a:r>
              <a:rPr lang="en-GB" sz="2400" b="1" dirty="0"/>
              <a:t>B) How could Napoleon’s have been an even greater ruler?</a:t>
            </a:r>
          </a:p>
          <a:p>
            <a:r>
              <a:rPr lang="en-GB" sz="2000" b="1" dirty="0"/>
              <a:t>Ans: </a:t>
            </a:r>
            <a:r>
              <a:rPr lang="en-GB" sz="2000" dirty="0"/>
              <a:t>If Napoleon had </a:t>
            </a:r>
            <a:r>
              <a:rPr lang="en-GB" sz="2000" b="1" i="1" u="sng" dirty="0"/>
              <a:t>focused on strengthening France instead of expanding endlessly, he could’ve ruled longer. </a:t>
            </a:r>
            <a:r>
              <a:rPr lang="en-GB" sz="2000" dirty="0"/>
              <a:t>Peaceful diplomacy could have helped him maintain power and avoid coalitions. Supporting political freedom and reducing authoritarian control might have gained him more loyalty. Balancing military genius with restraint would have made him a truly great and lasting ruler.</a:t>
            </a:r>
            <a:endParaRPr lang="en-US" sz="2000" dirty="0"/>
          </a:p>
        </p:txBody>
      </p:sp>
    </p:spTree>
    <p:extLst>
      <p:ext uri="{BB962C8B-B14F-4D97-AF65-F5344CB8AC3E}">
        <p14:creationId xmlns:p14="http://schemas.microsoft.com/office/powerpoint/2010/main" val="224644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8FA612-0B31-7971-C991-0883040DD2F7}"/>
              </a:ext>
            </a:extLst>
          </p:cNvPr>
          <p:cNvSpPr>
            <a:spLocks noGrp="1"/>
          </p:cNvSpPr>
          <p:nvPr>
            <p:ph type="ctrTitle"/>
          </p:nvPr>
        </p:nvSpPr>
        <p:spPr>
          <a:xfrm>
            <a:off x="685800" y="134516"/>
            <a:ext cx="7291137" cy="1090028"/>
          </a:xfrm>
        </p:spPr>
        <p:txBody>
          <a:bodyPr/>
          <a:lstStyle/>
          <a:p>
            <a:r>
              <a:rPr lang="en-US" b="1" dirty="0"/>
              <a:t>Power</a:t>
            </a:r>
            <a:r>
              <a:rPr lang="en-US" dirty="0"/>
              <a:t> </a:t>
            </a:r>
            <a:r>
              <a:rPr lang="en-US" b="1" dirty="0"/>
              <a:t>in</a:t>
            </a:r>
            <a:r>
              <a:rPr lang="en-US" dirty="0"/>
              <a:t> </a:t>
            </a:r>
            <a:r>
              <a:rPr lang="en-US" b="1" dirty="0"/>
              <a:t>Political</a:t>
            </a:r>
            <a:r>
              <a:rPr lang="en-US" dirty="0"/>
              <a:t> </a:t>
            </a:r>
            <a:r>
              <a:rPr lang="en-US" b="1" dirty="0"/>
              <a:t>Systems</a:t>
            </a:r>
          </a:p>
        </p:txBody>
      </p:sp>
      <p:sp>
        <p:nvSpPr>
          <p:cNvPr id="7" name="Rectangle 4">
            <a:extLst>
              <a:ext uri="{FF2B5EF4-FFF2-40B4-BE49-F238E27FC236}">
                <a16:creationId xmlns:a16="http://schemas.microsoft.com/office/drawing/2014/main" id="{1C6AAF8F-7F02-7FC4-DDA8-ED1B317143BB}"/>
              </a:ext>
            </a:extLst>
          </p:cNvPr>
          <p:cNvSpPr>
            <a:spLocks noGrp="1" noChangeArrowheads="1"/>
          </p:cNvSpPr>
          <p:nvPr>
            <p:ph type="subTitle" idx="1"/>
          </p:nvPr>
        </p:nvSpPr>
        <p:spPr bwMode="auto">
          <a:xfrm>
            <a:off x="393700" y="1029618"/>
            <a:ext cx="52705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Power is necessary in any political system </a:t>
            </a:r>
            <a:r>
              <a:rPr kumimoji="0" lang="en-US" altLang="en-US" sz="2800" b="0" i="0" u="none" strike="noStrike" cap="none" normalizeH="0" baseline="0" dirty="0">
                <a:ln>
                  <a:noFill/>
                </a:ln>
                <a:solidFill>
                  <a:schemeClr val="tx1"/>
                </a:solidFill>
                <a:effectLst/>
                <a:latin typeface="Arial" panose="020B0604020202020204" pitchFamily="34" charset="0"/>
              </a:rPr>
              <a:t>to make decisions and implement policies.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Politics provides platforms for gaining power</a:t>
            </a:r>
            <a:r>
              <a:rPr kumimoji="0" lang="en-US" altLang="en-US" sz="2800" b="0" i="0" u="none" strike="noStrike" cap="none" normalizeH="0" baseline="0" dirty="0">
                <a:ln>
                  <a:noFill/>
                </a:ln>
                <a:solidFill>
                  <a:schemeClr val="tx1"/>
                </a:solidFill>
                <a:effectLst/>
                <a:latin typeface="Arial" panose="020B0604020202020204" pitchFamily="34" charset="0"/>
              </a:rPr>
              <a:t>, often through mechanisms like elections, debates, and alliances.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The political system (such as a democracy or autocracy) structures how power is distributed and used</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4103" name="Picture 7" descr="Image result for Image of a ballot box or voting booth to represent the process of elections. A useful source could be Unsplash with terms like &quot;election process&quot; or &quot;voting booth.&quot; ratio of 16:9">
            <a:extLst>
              <a:ext uri="{FF2B5EF4-FFF2-40B4-BE49-F238E27FC236}">
                <a16:creationId xmlns:a16="http://schemas.microsoft.com/office/drawing/2014/main" id="{1D02F3B5-04DC-71CA-4DE9-687400E6C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095" y="1619816"/>
            <a:ext cx="2995205" cy="36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0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BCFA-EB5F-D3AC-544E-8AE3280CCCD9}"/>
              </a:ext>
            </a:extLst>
          </p:cNvPr>
          <p:cNvSpPr>
            <a:spLocks noGrp="1"/>
          </p:cNvSpPr>
          <p:nvPr>
            <p:ph type="ctrTitle"/>
          </p:nvPr>
        </p:nvSpPr>
        <p:spPr>
          <a:xfrm>
            <a:off x="495300" y="200025"/>
            <a:ext cx="7924800" cy="1171575"/>
          </a:xfrm>
        </p:spPr>
        <p:txBody>
          <a:bodyPr>
            <a:normAutofit fontScale="90000"/>
          </a:bodyPr>
          <a:lstStyle/>
          <a:p>
            <a:r>
              <a:rPr lang="en-GB" b="1" dirty="0"/>
              <a:t>Interdependence of Power and Politics</a:t>
            </a:r>
            <a:endParaRPr lang="en-US" b="1" dirty="0"/>
          </a:p>
        </p:txBody>
      </p:sp>
      <p:sp>
        <p:nvSpPr>
          <p:cNvPr id="4" name="Rectangle 1">
            <a:extLst>
              <a:ext uri="{FF2B5EF4-FFF2-40B4-BE49-F238E27FC236}">
                <a16:creationId xmlns:a16="http://schemas.microsoft.com/office/drawing/2014/main" id="{735F2BC7-BA67-4E7E-2716-F739F65609DA}"/>
              </a:ext>
            </a:extLst>
          </p:cNvPr>
          <p:cNvSpPr>
            <a:spLocks noGrp="1" noChangeArrowheads="1"/>
          </p:cNvSpPr>
          <p:nvPr>
            <p:ph type="subTitle" idx="1"/>
          </p:nvPr>
        </p:nvSpPr>
        <p:spPr bwMode="auto">
          <a:xfrm>
            <a:off x="228600" y="1510249"/>
            <a:ext cx="434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Without power, politics cannot function effectively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and</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without politics, power cannot be properly organized or distributed</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Politics provides the platform through which power is contested, distributed, and exercised.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Political decisions determine who holds power and how that power will impact governance.</a:t>
            </a:r>
          </a:p>
        </p:txBody>
      </p:sp>
      <p:pic>
        <p:nvPicPr>
          <p:cNvPr id="5123" name="Picture 3" descr="Image result for Image of a government building or politicians in a meeting to emphasize the interaction between power and political systems.">
            <a:extLst>
              <a:ext uri="{FF2B5EF4-FFF2-40B4-BE49-F238E27FC236}">
                <a16:creationId xmlns:a16="http://schemas.microsoft.com/office/drawing/2014/main" id="{23AF4EB0-1875-E8F2-6496-E3C49A73A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23" y="2172474"/>
            <a:ext cx="4095777" cy="298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5651-98F3-3841-4966-0DE8A75BA0F3}"/>
              </a:ext>
            </a:extLst>
          </p:cNvPr>
          <p:cNvSpPr>
            <a:spLocks noGrp="1"/>
          </p:cNvSpPr>
          <p:nvPr>
            <p:ph type="ctrTitle"/>
          </p:nvPr>
        </p:nvSpPr>
        <p:spPr>
          <a:xfrm>
            <a:off x="163286" y="76994"/>
            <a:ext cx="8784771" cy="1446211"/>
          </a:xfrm>
        </p:spPr>
        <p:txBody>
          <a:bodyPr/>
          <a:lstStyle/>
          <a:p>
            <a:r>
              <a:rPr lang="en-US" b="1" dirty="0"/>
              <a:t>The History Of Napolean Bonaparte</a:t>
            </a:r>
          </a:p>
        </p:txBody>
      </p:sp>
      <p:sp>
        <p:nvSpPr>
          <p:cNvPr id="3" name="Subtitle 2">
            <a:extLst>
              <a:ext uri="{FF2B5EF4-FFF2-40B4-BE49-F238E27FC236}">
                <a16:creationId xmlns:a16="http://schemas.microsoft.com/office/drawing/2014/main" id="{D7E3941B-C6F3-C229-A06E-D42F1E0DB78A}"/>
              </a:ext>
            </a:extLst>
          </p:cNvPr>
          <p:cNvSpPr>
            <a:spLocks noGrp="1"/>
          </p:cNvSpPr>
          <p:nvPr>
            <p:ph type="subTitle" idx="1"/>
          </p:nvPr>
        </p:nvSpPr>
        <p:spPr>
          <a:xfrm>
            <a:off x="942974" y="4762500"/>
            <a:ext cx="7413625" cy="1295400"/>
          </a:xfrm>
        </p:spPr>
        <p:txBody>
          <a:bodyPr>
            <a:normAutofit/>
          </a:bodyPr>
          <a:lstStyle/>
          <a:p>
            <a:pPr>
              <a:spcBef>
                <a:spcPct val="0"/>
              </a:spcBef>
            </a:pPr>
            <a:r>
              <a:rPr lang="en-US" sz="3600" dirty="0">
                <a:solidFill>
                  <a:schemeClr val="tx1"/>
                </a:solidFill>
                <a:latin typeface="+mj-lt"/>
                <a:ea typeface="+mj-ea"/>
                <a:cs typeface="+mj-cs"/>
              </a:rPr>
              <a:t>“</a:t>
            </a:r>
            <a:r>
              <a:rPr lang="en-US" sz="3600" b="1" dirty="0">
                <a:solidFill>
                  <a:schemeClr val="tx1"/>
                </a:solidFill>
                <a:latin typeface="+mj-lt"/>
                <a:ea typeface="+mj-ea"/>
                <a:cs typeface="+mj-cs"/>
              </a:rPr>
              <a:t>History Is Written By The Winners</a:t>
            </a:r>
            <a:r>
              <a:rPr lang="en-US" sz="3600" dirty="0">
                <a:solidFill>
                  <a:schemeClr val="tx1"/>
                </a:solidFill>
                <a:latin typeface="+mj-lt"/>
                <a:ea typeface="+mj-ea"/>
                <a:cs typeface="+mj-cs"/>
              </a:rPr>
              <a:t>”</a:t>
            </a:r>
          </a:p>
          <a:p>
            <a:pPr algn="r">
              <a:spcBef>
                <a:spcPct val="0"/>
              </a:spcBef>
            </a:pPr>
            <a:r>
              <a:rPr lang="en-US" sz="3600" dirty="0">
                <a:solidFill>
                  <a:schemeClr val="tx1"/>
                </a:solidFill>
                <a:latin typeface="+mj-lt"/>
                <a:ea typeface="+mj-ea"/>
                <a:cs typeface="+mj-cs"/>
              </a:rPr>
              <a:t>        </a:t>
            </a:r>
            <a:r>
              <a:rPr lang="en-US" sz="2800" dirty="0">
                <a:solidFill>
                  <a:schemeClr val="tx1"/>
                </a:solidFill>
                <a:latin typeface="+mj-lt"/>
                <a:ea typeface="+mj-ea"/>
                <a:cs typeface="+mj-cs"/>
              </a:rPr>
              <a:t>-</a:t>
            </a:r>
            <a:r>
              <a:rPr kumimoji="0" lang="en-US" sz="3600" b="0" i="0" u="none" strike="noStrike" kern="1200" cap="none" spc="0" normalizeH="0" baseline="0" noProof="0" dirty="0">
                <a:ln>
                  <a:noFill/>
                </a:ln>
                <a:solidFill>
                  <a:prstClr val="black"/>
                </a:solidFill>
                <a:effectLst/>
                <a:uLnTx/>
                <a:uFillTx/>
                <a:latin typeface="Calibri"/>
                <a:ea typeface="+mj-ea"/>
                <a:cs typeface="+mj-cs"/>
              </a:rPr>
              <a:t> </a:t>
            </a:r>
            <a:r>
              <a:rPr kumimoji="0" lang="en-US" sz="3600" b="1" i="1" u="none" strike="noStrike" kern="1200" cap="none" spc="0" normalizeH="0" baseline="0" noProof="0" dirty="0">
                <a:ln>
                  <a:noFill/>
                </a:ln>
                <a:solidFill>
                  <a:prstClr val="black"/>
                </a:solidFill>
                <a:effectLst/>
                <a:uLnTx/>
                <a:uFillTx/>
                <a:latin typeface="Calibri"/>
                <a:ea typeface="+mj-ea"/>
                <a:cs typeface="+mj-cs"/>
              </a:rPr>
              <a:t>Napolean Bonaparte</a:t>
            </a:r>
            <a:endParaRPr lang="en-US" sz="3600" b="1" i="1" dirty="0">
              <a:solidFill>
                <a:schemeClr val="tx1"/>
              </a:solidFill>
              <a:latin typeface="+mj-lt"/>
              <a:ea typeface="+mj-ea"/>
              <a:cs typeface="+mj-cs"/>
            </a:endParaRPr>
          </a:p>
        </p:txBody>
      </p:sp>
      <p:pic>
        <p:nvPicPr>
          <p:cNvPr id="6150" name="Picture 6" descr="Image result for portraits of napoleon bonaparte  ratio 16:9">
            <a:extLst>
              <a:ext uri="{FF2B5EF4-FFF2-40B4-BE49-F238E27FC236}">
                <a16:creationId xmlns:a16="http://schemas.microsoft.com/office/drawing/2014/main" id="{E502A61E-633E-7B4A-9142-33CA59FB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09" y="1446211"/>
            <a:ext cx="4624981" cy="307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8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828" y="312511"/>
            <a:ext cx="7772400" cy="1470025"/>
          </a:xfrm>
        </p:spPr>
        <p:txBody>
          <a:bodyPr/>
          <a:lstStyle/>
          <a:p>
            <a:r>
              <a:rPr b="1" dirty="0"/>
              <a:t>The Power of Napoleon in Politics</a:t>
            </a:r>
          </a:p>
        </p:txBody>
      </p:sp>
      <p:sp>
        <p:nvSpPr>
          <p:cNvPr id="3" name="Subtitle 2"/>
          <p:cNvSpPr>
            <a:spLocks noGrp="1"/>
          </p:cNvSpPr>
          <p:nvPr>
            <p:ph type="subTitle" idx="1"/>
          </p:nvPr>
        </p:nvSpPr>
        <p:spPr>
          <a:xfrm>
            <a:off x="1273628" y="4463716"/>
            <a:ext cx="6775498" cy="2081773"/>
          </a:xfrm>
        </p:spPr>
        <p:txBody>
          <a:bodyPr>
            <a:normAutofit fontScale="85000" lnSpcReduction="20000"/>
          </a:bodyPr>
          <a:lstStyle/>
          <a:p>
            <a:pPr>
              <a:spcBef>
                <a:spcPct val="0"/>
              </a:spcBef>
            </a:pPr>
            <a:r>
              <a:rPr sz="4400" dirty="0">
                <a:solidFill>
                  <a:schemeClr val="tx1"/>
                </a:solidFill>
                <a:latin typeface="+mj-lt"/>
                <a:ea typeface="+mj-ea"/>
                <a:cs typeface="+mj-cs"/>
              </a:rPr>
              <a:t>Understanding the Rise, Reign, and Legacy of a Political Giant</a:t>
            </a:r>
          </a:p>
          <a:p>
            <a:pPr>
              <a:spcBef>
                <a:spcPct val="0"/>
              </a:spcBef>
            </a:pPr>
            <a:r>
              <a:rPr sz="4400" dirty="0">
                <a:solidFill>
                  <a:schemeClr val="tx1"/>
                </a:solidFill>
                <a:latin typeface="+mj-lt"/>
                <a:ea typeface="+mj-ea"/>
                <a:cs typeface="+mj-cs"/>
              </a:rPr>
              <a:t>🕒 1769–1821 | 📍 From Corsica to the heart of Europe</a:t>
            </a:r>
          </a:p>
        </p:txBody>
      </p:sp>
      <p:pic>
        <p:nvPicPr>
          <p:cNvPr id="1026" name="Picture 2">
            <a:extLst>
              <a:ext uri="{FF2B5EF4-FFF2-40B4-BE49-F238E27FC236}">
                <a16:creationId xmlns:a16="http://schemas.microsoft.com/office/drawing/2014/main" id="{23236CCE-67BD-0A14-AD32-AD812D5E5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221" y="1606216"/>
            <a:ext cx="3757613"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22881"/>
    </mc:Choice>
    <mc:Fallback>
      <p:transition spd="slow" advTm="22881"/>
    </mc:Fallback>
  </mc:AlternateContent>
  <p:extLst>
    <p:ext uri="{3A86A75C-4F4B-4683-9AE1-C65F6400EC91}">
      <p14:laserTraceLst xmlns:p14="http://schemas.microsoft.com/office/powerpoint/2010/main">
        <p14:tracePtLst>
          <p14:tracePt t="2352" x="3689350" y="6172200"/>
          <p14:tracePt t="3463"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Who Was Napoleon?</a:t>
            </a:r>
          </a:p>
        </p:txBody>
      </p:sp>
      <p:sp>
        <p:nvSpPr>
          <p:cNvPr id="3" name="Content Placeholder 2"/>
          <p:cNvSpPr>
            <a:spLocks noGrp="1"/>
          </p:cNvSpPr>
          <p:nvPr>
            <p:ph idx="1"/>
          </p:nvPr>
        </p:nvSpPr>
        <p:spPr>
          <a:xfrm>
            <a:off x="228600" y="1417639"/>
            <a:ext cx="6116614" cy="5165724"/>
          </a:xfrm>
        </p:spPr>
        <p:txBody>
          <a:bodyPr>
            <a:normAutofit/>
          </a:bodyPr>
          <a:lstStyle/>
          <a:p>
            <a:r>
              <a:rPr dirty="0"/>
              <a:t>Born in 1769 on the French </a:t>
            </a:r>
            <a:endParaRPr lang="en-US" dirty="0"/>
          </a:p>
          <a:p>
            <a:pPr marL="0" indent="0">
              <a:buNone/>
            </a:pPr>
            <a:r>
              <a:rPr lang="en-US" dirty="0"/>
              <a:t>      </a:t>
            </a:r>
            <a:r>
              <a:rPr dirty="0"/>
              <a:t>island of Corsica</a:t>
            </a:r>
          </a:p>
          <a:p>
            <a:r>
              <a:rPr dirty="0"/>
              <a:t>• One of 14 children</a:t>
            </a:r>
          </a:p>
          <a:p>
            <a:r>
              <a:rPr dirty="0"/>
              <a:t>• Loved </a:t>
            </a:r>
            <a:r>
              <a:rPr b="1" dirty="0"/>
              <a:t>military games </a:t>
            </a:r>
            <a:r>
              <a:rPr dirty="0"/>
              <a:t>as a child</a:t>
            </a:r>
          </a:p>
          <a:p>
            <a:r>
              <a:rPr dirty="0"/>
              <a:t>• Sent to military school, </a:t>
            </a:r>
            <a:endParaRPr lang="en-US" dirty="0"/>
          </a:p>
          <a:p>
            <a:pPr marL="0" indent="0">
              <a:buNone/>
            </a:pPr>
            <a:r>
              <a:rPr lang="en-US" b="1" dirty="0"/>
              <a:t>    </a:t>
            </a:r>
            <a:r>
              <a:rPr b="1" dirty="0"/>
              <a:t>became an officer</a:t>
            </a:r>
          </a:p>
          <a:p>
            <a:r>
              <a:rPr dirty="0"/>
              <a:t>• Rapid rise during the French Revolution</a:t>
            </a:r>
          </a:p>
        </p:txBody>
      </p:sp>
      <p:pic>
        <p:nvPicPr>
          <p:cNvPr id="15" name="Picture 14" descr="A painting of a person in a blue coat&#10;&#10;AI-generated content may be incorrect.">
            <a:extLst>
              <a:ext uri="{FF2B5EF4-FFF2-40B4-BE49-F238E27FC236}">
                <a16:creationId xmlns:a16="http://schemas.microsoft.com/office/drawing/2014/main" id="{F3BDBC3B-4169-6084-E352-139FFDDA39E2}"/>
              </a:ext>
            </a:extLst>
          </p:cNvPr>
          <p:cNvPicPr>
            <a:picLocks noChangeAspect="1"/>
          </p:cNvPicPr>
          <p:nvPr/>
        </p:nvPicPr>
        <p:blipFill>
          <a:blip r:embed="rId2"/>
          <a:stretch>
            <a:fillRect/>
          </a:stretch>
        </p:blipFill>
        <p:spPr>
          <a:xfrm>
            <a:off x="6179503" y="1417639"/>
            <a:ext cx="2673008" cy="365968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1256">
        <p159:morph option="byObject"/>
      </p:transition>
    </mc:Choice>
    <mc:Fallback>
      <p:transition spd="slow" advTm="2125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87189" cy="1143000"/>
          </a:xfrm>
        </p:spPr>
        <p:txBody>
          <a:bodyPr/>
          <a:lstStyle/>
          <a:p>
            <a:r>
              <a:rPr b="1" dirty="0"/>
              <a:t>The French Revolution</a:t>
            </a:r>
          </a:p>
        </p:txBody>
      </p:sp>
      <p:sp>
        <p:nvSpPr>
          <p:cNvPr id="3" name="Content Placeholder 2"/>
          <p:cNvSpPr>
            <a:spLocks noGrp="1"/>
          </p:cNvSpPr>
          <p:nvPr>
            <p:ph idx="1"/>
          </p:nvPr>
        </p:nvSpPr>
        <p:spPr>
          <a:xfrm>
            <a:off x="457200" y="1600200"/>
            <a:ext cx="5149516" cy="4525963"/>
          </a:xfrm>
        </p:spPr>
        <p:txBody>
          <a:bodyPr>
            <a:normAutofit lnSpcReduction="10000"/>
          </a:bodyPr>
          <a:lstStyle/>
          <a:p>
            <a:r>
              <a:rPr dirty="0"/>
              <a:t>In 1789, France faced a violent revolution</a:t>
            </a:r>
          </a:p>
          <a:p>
            <a:r>
              <a:rPr dirty="0"/>
              <a:t>• Poor and middle-class citizens revolted against monarchy</a:t>
            </a:r>
          </a:p>
          <a:p>
            <a:r>
              <a:rPr dirty="0"/>
              <a:t>• Executed the king and queen, declared a republic</a:t>
            </a:r>
          </a:p>
          <a:p>
            <a:r>
              <a:rPr dirty="0"/>
              <a:t>• Napoleon emerged as a key military leader</a:t>
            </a:r>
          </a:p>
        </p:txBody>
      </p:sp>
      <p:pic>
        <p:nvPicPr>
          <p:cNvPr id="17" name="Picture 16" descr="A painting of a person in a military uniform&#10;&#10;AI-generated content may be incorrect.">
            <a:extLst>
              <a:ext uri="{FF2B5EF4-FFF2-40B4-BE49-F238E27FC236}">
                <a16:creationId xmlns:a16="http://schemas.microsoft.com/office/drawing/2014/main" id="{F7F2C0A5-AEE8-8E17-FA92-1A1C9D20441E}"/>
              </a:ext>
            </a:extLst>
          </p:cNvPr>
          <p:cNvPicPr>
            <a:picLocks noChangeAspect="1"/>
          </p:cNvPicPr>
          <p:nvPr/>
        </p:nvPicPr>
        <p:blipFill>
          <a:blip r:embed="rId2"/>
          <a:srcRect l="13224" t="3365" r="12958" b="4430"/>
          <a:stretch/>
        </p:blipFill>
        <p:spPr>
          <a:xfrm>
            <a:off x="5354053" y="1347536"/>
            <a:ext cx="3441031" cy="4298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96"/>
    </mc:Choice>
    <mc:Fallback>
      <p:transition spd="slow" advTm="14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0415"/>
          </a:xfrm>
        </p:spPr>
        <p:txBody>
          <a:bodyPr/>
          <a:lstStyle/>
          <a:p>
            <a:r>
              <a:rPr b="1" dirty="0"/>
              <a:t>Military Brilliance</a:t>
            </a:r>
          </a:p>
        </p:txBody>
      </p:sp>
      <p:sp>
        <p:nvSpPr>
          <p:cNvPr id="3" name="Content Placeholder 2"/>
          <p:cNvSpPr>
            <a:spLocks noGrp="1"/>
          </p:cNvSpPr>
          <p:nvPr>
            <p:ph idx="1"/>
          </p:nvPr>
        </p:nvSpPr>
        <p:spPr>
          <a:xfrm>
            <a:off x="457200" y="1925053"/>
            <a:ext cx="8422105" cy="4658309"/>
          </a:xfrm>
        </p:spPr>
        <p:txBody>
          <a:bodyPr>
            <a:normAutofit/>
          </a:bodyPr>
          <a:lstStyle/>
          <a:p>
            <a:r>
              <a:rPr dirty="0"/>
              <a:t>Became </a:t>
            </a:r>
            <a:r>
              <a:rPr b="1" dirty="0"/>
              <a:t>Commander-in-Chief</a:t>
            </a:r>
            <a:r>
              <a:rPr dirty="0"/>
              <a:t> of the French army in Italy by </a:t>
            </a:r>
            <a:r>
              <a:rPr b="1" dirty="0"/>
              <a:t>age 27</a:t>
            </a:r>
          </a:p>
          <a:p>
            <a:r>
              <a:rPr dirty="0"/>
              <a:t>• Defeated Austrians in </a:t>
            </a:r>
            <a:r>
              <a:rPr b="1" dirty="0"/>
              <a:t>18 battles</a:t>
            </a:r>
          </a:p>
          <a:p>
            <a:r>
              <a:rPr dirty="0"/>
              <a:t>• Won the Battle of the Pyramids in Egypt (1798)</a:t>
            </a:r>
          </a:p>
          <a:p>
            <a:r>
              <a:rPr dirty="0"/>
              <a:t>• Troops found the Rosetta Stone, crucial for Egyptology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34526" cy="1143000"/>
          </a:xfrm>
        </p:spPr>
        <p:txBody>
          <a:bodyPr/>
          <a:lstStyle/>
          <a:p>
            <a:r>
              <a:rPr b="1" dirty="0"/>
              <a:t>Rise to Power</a:t>
            </a:r>
          </a:p>
        </p:txBody>
      </p:sp>
      <p:sp>
        <p:nvSpPr>
          <p:cNvPr id="3" name="Content Placeholder 2"/>
          <p:cNvSpPr>
            <a:spLocks noGrp="1"/>
          </p:cNvSpPr>
          <p:nvPr>
            <p:ph idx="1"/>
          </p:nvPr>
        </p:nvSpPr>
        <p:spPr>
          <a:xfrm>
            <a:off x="165164" y="1600200"/>
            <a:ext cx="4659499" cy="4525963"/>
          </a:xfrm>
        </p:spPr>
        <p:txBody>
          <a:bodyPr/>
          <a:lstStyle/>
          <a:p>
            <a:r>
              <a:rPr dirty="0"/>
              <a:t>Returned to France → became First Consul</a:t>
            </a:r>
          </a:p>
          <a:p>
            <a:r>
              <a:rPr dirty="0"/>
              <a:t>• </a:t>
            </a:r>
            <a:r>
              <a:rPr b="1" dirty="0"/>
              <a:t>Declared himself Consul for life in 1802</a:t>
            </a:r>
          </a:p>
          <a:p>
            <a:r>
              <a:rPr dirty="0"/>
              <a:t>• </a:t>
            </a:r>
            <a:r>
              <a:rPr dirty="0">
                <a:highlight>
                  <a:srgbClr val="FFFF00"/>
                </a:highlight>
              </a:rPr>
              <a:t>Crowned himself Emperor in 1804 (snatching crown from the Pope)</a:t>
            </a:r>
          </a:p>
        </p:txBody>
      </p:sp>
      <p:pic>
        <p:nvPicPr>
          <p:cNvPr id="8" name="Picture 7" descr="A drawing of a person holding a crown&#10;&#10;AI-generated content may be incorrect.">
            <a:extLst>
              <a:ext uri="{FF2B5EF4-FFF2-40B4-BE49-F238E27FC236}">
                <a16:creationId xmlns:a16="http://schemas.microsoft.com/office/drawing/2014/main" id="{09A095B7-84E5-DE54-D04C-06C65E9FFAD6}"/>
              </a:ext>
            </a:extLst>
          </p:cNvPr>
          <p:cNvPicPr>
            <a:picLocks noChangeAspect="1"/>
          </p:cNvPicPr>
          <p:nvPr/>
        </p:nvPicPr>
        <p:blipFill>
          <a:blip r:embed="rId2"/>
          <a:stretch>
            <a:fillRect/>
          </a:stretch>
        </p:blipFill>
        <p:spPr>
          <a:xfrm>
            <a:off x="4279963" y="1221205"/>
            <a:ext cx="4659499" cy="4891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917</Words>
  <Application>Microsoft Office PowerPoint</Application>
  <PresentationFormat>On-screen Show (4:3)</PresentationFormat>
  <Paragraphs>77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Introduction to Power and Politics</vt:lpstr>
      <vt:lpstr>Power in Political Systems</vt:lpstr>
      <vt:lpstr>Interdependence of Power and Politics</vt:lpstr>
      <vt:lpstr>The History Of Napolean Bonaparte</vt:lpstr>
      <vt:lpstr>The Power of Napoleon in Politics</vt:lpstr>
      <vt:lpstr>Who Was Napoleon?</vt:lpstr>
      <vt:lpstr>The French Revolution</vt:lpstr>
      <vt:lpstr>Military Brilliance</vt:lpstr>
      <vt:lpstr>Rise to Power</vt:lpstr>
      <vt:lpstr>Napoleon’s European Empire</vt:lpstr>
      <vt:lpstr>Map Of NAPOLEON’S EMPIRE</vt:lpstr>
      <vt:lpstr>Domestic Reforms</vt:lpstr>
      <vt:lpstr>The Downfall</vt:lpstr>
      <vt:lpstr>The Hundred Days</vt:lpstr>
      <vt:lpstr>Legacy</vt:lpstr>
      <vt:lpstr>Fun Fact – The Iconic Pose</vt:lpstr>
      <vt:lpstr>Conclusion</vt:lpstr>
      <vt:lpstr>Conclusion: Power and Politics as a Unified Process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Shiv Kumar Sah</dc:creator>
  <cp:keywords/>
  <dc:description>generated using python-pptx</dc:description>
  <cp:lastModifiedBy>Shiv Sah</cp:lastModifiedBy>
  <cp:revision>7</cp:revision>
  <dcterms:created xsi:type="dcterms:W3CDTF">2013-01-27T09:14:16Z</dcterms:created>
  <dcterms:modified xsi:type="dcterms:W3CDTF">2025-04-22T23:27:06Z</dcterms:modified>
  <cp:category/>
</cp:coreProperties>
</file>